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0"/>
  </p:notesMasterIdLst>
  <p:sldIdLst>
    <p:sldId id="485" r:id="rId2"/>
    <p:sldId id="443" r:id="rId3"/>
    <p:sldId id="444" r:id="rId4"/>
    <p:sldId id="445" r:id="rId5"/>
    <p:sldId id="488" r:id="rId6"/>
    <p:sldId id="489" r:id="rId7"/>
    <p:sldId id="491" r:id="rId8"/>
    <p:sldId id="487" r:id="rId9"/>
  </p:sldIdLst>
  <p:sldSz cx="9144000" cy="6858000" type="screen4x3"/>
  <p:notesSz cx="6669088" cy="9926638"/>
  <p:custDataLst>
    <p:tags r:id="rId1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FFFF"/>
    <a:srgbClr val="000000"/>
    <a:srgbClr val="D7D7D7"/>
    <a:srgbClr val="C0C0C0"/>
    <a:srgbClr val="777777"/>
    <a:srgbClr val="969696"/>
    <a:srgbClr val="AFAFAF"/>
    <a:srgbClr val="404040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06" autoAdjust="0"/>
    <p:restoredTop sz="98818" autoAdjust="0"/>
  </p:normalViewPr>
  <p:slideViewPr>
    <p:cSldViewPr snapToGrid="0" snapToObjects="1" showGuides="1">
      <p:cViewPr varScale="1">
        <p:scale>
          <a:sx n="70" d="100"/>
          <a:sy n="70" d="100"/>
        </p:scale>
        <p:origin x="1728" y="4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117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18.03.2018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5700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951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5700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859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5700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16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5700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30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6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6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5700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99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7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7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5700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5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5560" y="1998133"/>
            <a:ext cx="621764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7171" y="4037202"/>
            <a:ext cx="6226029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A383-FD7A-4F54-B5FB-9B08508152F0}" type="datetime1">
              <a:rPr lang="de-DE" smtClean="0"/>
              <a:t>18.03.2018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&lt;Project name&gt;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12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752F-7C9E-4B6A-A7A3-23B86A545087}" type="datetime1">
              <a:rPr lang="de-DE" smtClean="0"/>
              <a:t>18.03.2018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&lt;Project name&gt;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24D3-2F17-4A70-BFF1-7941FC066C9C}" type="datetime1">
              <a:rPr lang="de-DE" smtClean="0"/>
              <a:t>18.03.2018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&lt;Project name&gt;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0" y="2017714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9" y="1554954"/>
            <a:ext cx="8497093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1" y="-1"/>
            <a:ext cx="8497092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9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628BC-4CC7-48A0-B29C-AB637AE6EF39}" type="datetime1">
              <a:rPr lang="de-DE" smtClean="0"/>
              <a:t>18.03.2018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42298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&lt;Project name&gt;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687343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321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4" r:id="rId2"/>
    <p:sldLayoutId id="214748365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800" indent="-190800" algn="l" defTabSz="914400" rtl="0" eaLnBrk="1" latinLnBrk="0" hangingPunct="1">
        <a:spcBef>
          <a:spcPts val="432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1600" indent="-190800" algn="l" defTabSz="914400" rtl="0" eaLnBrk="1" latinLnBrk="0" hangingPunct="1">
        <a:spcBef>
          <a:spcPts val="432"/>
        </a:spcBef>
        <a:spcAft>
          <a:spcPts val="0"/>
        </a:spcAft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2400" indent="-190800" algn="l" defTabSz="914400" rtl="0" eaLnBrk="1" latinLnBrk="0" hangingPunct="1">
        <a:spcBef>
          <a:spcPts val="432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tsibir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0" y="0"/>
            <a:ext cx="9144000" cy="6870700"/>
            <a:chOff x="0" y="0"/>
            <a:chExt cx="9144000" cy="6870700"/>
          </a:xfrm>
        </p:grpSpPr>
        <p:pic>
          <p:nvPicPr>
            <p:cNvPr id="4100" name="Picture 4" descr="\\NAS\Allgemein\02 Bilderbibliothek\Business - Global\Fotolia_42672362_M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" name="Rechteck 4"/>
            <p:cNvSpPr/>
            <p:nvPr/>
          </p:nvSpPr>
          <p:spPr bwMode="gray">
            <a:xfrm>
              <a:off x="0" y="1812925"/>
              <a:ext cx="9144000" cy="5057775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hteck 7"/>
            <p:cNvSpPr/>
            <p:nvPr/>
          </p:nvSpPr>
          <p:spPr bwMode="gray">
            <a:xfrm>
              <a:off x="0" y="4496908"/>
              <a:ext cx="9144000" cy="1709115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396000" rtlCol="0" anchor="ctr"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ru-RU" sz="4000" b="1" dirty="0" smtClean="0">
                  <a:solidFill>
                    <a:srgbClr val="92D050"/>
                  </a:solidFill>
                  <a:effectLst>
                    <a:outerShdw blurRad="254000" dist="635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ООО Агромир-Технологии</a:t>
              </a:r>
              <a:r>
                <a:rPr lang="ru-RU" sz="6000" b="1" dirty="0" smtClean="0">
                  <a:ln w="19050">
                    <a:noFill/>
                  </a:ln>
                  <a:solidFill>
                    <a:srgbClr val="92D050"/>
                  </a:solidFill>
                  <a:effectLst>
                    <a:outerShdw blurRad="254000" dist="635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 </a:t>
              </a:r>
              <a:r>
                <a:rPr lang="ru-RU" sz="4000" b="1" dirty="0" smtClean="0">
                  <a:ln w="19050">
                    <a:noFill/>
                  </a:ln>
                  <a:solidFill>
                    <a:srgbClr val="92D050"/>
                  </a:solidFill>
                  <a:effectLst>
                    <a:outerShdw blurRad="254000" dist="635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(АМТ)</a:t>
              </a:r>
              <a:r>
                <a:rPr lang="en-US" sz="4000" b="1" dirty="0" smtClean="0">
                  <a:ln w="19050">
                    <a:noFill/>
                  </a:ln>
                  <a:solidFill>
                    <a:srgbClr val="92D050"/>
                  </a:solidFill>
                  <a:effectLst>
                    <a:outerShdw blurRad="254000" dist="635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 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ru-RU" sz="2800" dirty="0" smtClean="0">
                  <a:solidFill>
                    <a:schemeClr val="bg1"/>
                  </a:solidFill>
                  <a:effectLst>
                    <a:outerShdw blurRad="254000" dist="635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Официальный </a:t>
              </a:r>
              <a:r>
                <a:rPr lang="ru-RU" sz="2800" dirty="0">
                  <a:solidFill>
                    <a:schemeClr val="bg1"/>
                  </a:solidFill>
                  <a:effectLst>
                    <a:outerShdw blurRad="254000" dist="635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дилер компании </a:t>
              </a:r>
              <a:r>
                <a:rPr lang="ru-RU" sz="2800" dirty="0" smtClean="0">
                  <a:solidFill>
                    <a:schemeClr val="bg1"/>
                  </a:solidFill>
                  <a:effectLst>
                    <a:outerShdw blurRad="254000" dist="635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ООО «ПКФ </a:t>
              </a:r>
              <a:r>
                <a:rPr lang="ru-RU" sz="2800" dirty="0" err="1" smtClean="0">
                  <a:solidFill>
                    <a:schemeClr val="bg1"/>
                  </a:solidFill>
                  <a:effectLst>
                    <a:outerShdw blurRad="254000" dist="635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Сингер</a:t>
              </a:r>
              <a:r>
                <a:rPr lang="ru-RU" sz="2800" dirty="0" smtClean="0">
                  <a:solidFill>
                    <a:schemeClr val="bg1"/>
                  </a:solidFill>
                  <a:effectLst>
                    <a:outerShdw blurRad="254000" dist="635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» (гидрогели ТМ «Аквасин»)</a:t>
              </a:r>
              <a:endParaRPr lang="en-US" sz="2800" dirty="0">
                <a:solidFill>
                  <a:schemeClr val="bg1"/>
                </a:solidFill>
                <a:effectLst>
                  <a:outerShdw blurRad="254000" dist="63500" dir="2700000" algn="tl" rotWithShape="0">
                    <a:prstClr val="black">
                      <a:alpha val="70000"/>
                    </a:prstClr>
                  </a:outerShdw>
                </a:effectLst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121400" y="6857999"/>
            <a:ext cx="2035672" cy="1947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7" y="3202047"/>
            <a:ext cx="1502273" cy="143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41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107897" y="0"/>
            <a:ext cx="8868956" cy="1255594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«АМТ» </a:t>
            </a:r>
            <a:r>
              <a:rPr lang="ru-RU" sz="2000" b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представляет суперабсорбент </a:t>
            </a:r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«Аквасин» </a:t>
            </a:r>
            <a:r>
              <a:rPr lang="ru-RU" sz="2000" b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разработанный специалистами </a:t>
            </a:r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«ПКФ </a:t>
            </a:r>
            <a:r>
              <a:rPr lang="ru-RU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Сингер</a:t>
            </a:r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2000" b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(г. Зеленодольск), совместно с </a:t>
            </a:r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ПАО «</a:t>
            </a:r>
            <a:r>
              <a:rPr lang="ru-RU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Татнефтехиминвест</a:t>
            </a:r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холдинг </a:t>
            </a:r>
            <a:r>
              <a:rPr lang="ru-RU" sz="2000" b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(г. Казань)</a:t>
            </a:r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выпускаемый на производственных площадях </a:t>
            </a:r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«ПКФ </a:t>
            </a:r>
            <a:r>
              <a:rPr lang="ru-RU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Сингер</a:t>
            </a:r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706" y="6538259"/>
            <a:ext cx="334294" cy="319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606" y="1351128"/>
            <a:ext cx="6073254" cy="550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43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706" y="6538259"/>
            <a:ext cx="334294" cy="319741"/>
          </a:xfrm>
          <a:prstGeom prst="rect">
            <a:avLst/>
          </a:prstGeom>
        </p:spPr>
      </p:pic>
      <p:sp>
        <p:nvSpPr>
          <p:cNvPr id="28" name="Rectangle 5"/>
          <p:cNvSpPr>
            <a:spLocks noChangeArrowheads="1"/>
          </p:cNvSpPr>
          <p:nvPr/>
        </p:nvSpPr>
        <p:spPr bwMode="gray">
          <a:xfrm>
            <a:off x="0" y="2233308"/>
            <a:ext cx="9144000" cy="871601"/>
          </a:xfrm>
          <a:prstGeom prst="rect">
            <a:avLst/>
          </a:prstGeom>
          <a:gradFill flip="none" rotWithShape="1">
            <a:gsLst>
              <a:gs pos="0">
                <a:srgbClr val="D7D7D7">
                  <a:alpha val="0"/>
                </a:srgbClr>
              </a:gs>
              <a:gs pos="80000">
                <a:srgbClr val="D7D7D7"/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47579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</a:t>
            </a:r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уперабсорбент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«Аквасин» </a:t>
            </a:r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представляет собой гранулы сшитого сополимера калиевой и аммонийной солей акриловой кислоты, произведенные с учетом безопасного и эффективного введения в почву.    </a:t>
            </a:r>
            <a:endParaRPr lang="ru-RU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683" y="1298166"/>
            <a:ext cx="3880559" cy="313735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9182" y="1298166"/>
            <a:ext cx="517250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Это первая </a:t>
            </a:r>
            <a:r>
              <a:rPr lang="ru-RU" sz="2000" b="1" dirty="0">
                <a:solidFill>
                  <a:srgbClr val="00B050"/>
                </a:solidFill>
              </a:rPr>
              <a:t>О</a:t>
            </a:r>
            <a:r>
              <a:rPr lang="ru-RU" sz="2000" b="1" dirty="0" smtClean="0">
                <a:solidFill>
                  <a:srgbClr val="00B050"/>
                </a:solidFill>
              </a:rPr>
              <a:t>течественная разработка (2010г.) и первое промышленное производство выпускающее продукт подобного качества и химического состава, заменяющий импортные аналоги, поставляемые из-за рубежа. Производство находится на территории РФ, отгрузки осуществляются со склада официального дилера ООО «АМТ» в г. Барнауле, что позволяет оперативно осуществлять доставку и сделать цены общедоступными.</a:t>
            </a:r>
            <a:endParaRPr lang="ru-RU" b="1" dirty="0"/>
          </a:p>
        </p:txBody>
      </p:sp>
      <p:sp>
        <p:nvSpPr>
          <p:cNvPr id="33" name="Rectangle 32"/>
          <p:cNvSpPr/>
          <p:nvPr/>
        </p:nvSpPr>
        <p:spPr>
          <a:xfrm>
            <a:off x="152400" y="5103962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</a:t>
            </a:r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уперабсорбент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«Аквасин»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разработан с учетом замечаний и достоинств аналогов, выпускаемых зарубежными и российскими производителями. Основные его достоинства – повышенная эффективность, экологическая безопасность, высокое качество продукта, умеренная цена и отечественное производство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443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706" y="6538259"/>
            <a:ext cx="334294" cy="31974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480179" y="131385"/>
            <a:ext cx="27022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Область применения:</a:t>
            </a:r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</a:t>
            </a:r>
            <a:endParaRPr lang="ru-RU" dirty="0"/>
          </a:p>
        </p:txBody>
      </p:sp>
      <p:sp>
        <p:nvSpPr>
          <p:cNvPr id="34" name="Rectangle 33"/>
          <p:cNvSpPr/>
          <p:nvPr/>
        </p:nvSpPr>
        <p:spPr>
          <a:xfrm>
            <a:off x="1917036" y="513403"/>
            <a:ext cx="5172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Выращивание ягод и ягодных кустарников</a:t>
            </a:r>
            <a:endParaRPr lang="ru-RU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06" y="974508"/>
            <a:ext cx="3615708" cy="2157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251" y="978843"/>
            <a:ext cx="3615708" cy="215709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192266" y="3317516"/>
            <a:ext cx="438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Плодовые и декоративные деревья</a:t>
            </a:r>
            <a:endParaRPr lang="ru-RU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206" y="3936632"/>
            <a:ext cx="3615708" cy="21489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2251" y="3932577"/>
            <a:ext cx="3615708" cy="215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75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706" y="6538259"/>
            <a:ext cx="334294" cy="31974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480179" y="131385"/>
            <a:ext cx="27022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Область применения:</a:t>
            </a:r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</a:t>
            </a:r>
            <a:endParaRPr lang="ru-RU" dirty="0"/>
          </a:p>
        </p:txBody>
      </p:sp>
      <p:sp>
        <p:nvSpPr>
          <p:cNvPr id="34" name="Rectangle 33"/>
          <p:cNvSpPr/>
          <p:nvPr/>
        </p:nvSpPr>
        <p:spPr>
          <a:xfrm>
            <a:off x="1372262" y="513403"/>
            <a:ext cx="6025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Выращивание декоративных и комнатных растений</a:t>
            </a:r>
            <a:endParaRPr lang="ru-RU" b="1" dirty="0"/>
          </a:p>
        </p:txBody>
      </p:sp>
      <p:sp>
        <p:nvSpPr>
          <p:cNvPr id="35" name="Rectangle 34"/>
          <p:cNvSpPr/>
          <p:nvPr/>
        </p:nvSpPr>
        <p:spPr>
          <a:xfrm>
            <a:off x="3045249" y="3317516"/>
            <a:ext cx="26799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Выращивание грибов</a:t>
            </a:r>
            <a:endParaRPr lang="ru-RU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57" y="1036967"/>
            <a:ext cx="3615708" cy="2157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330" y="1012710"/>
            <a:ext cx="3615708" cy="2157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857" y="3971219"/>
            <a:ext cx="3615708" cy="2157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4330" y="3971219"/>
            <a:ext cx="3615708" cy="215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83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706" y="6538259"/>
            <a:ext cx="334294" cy="31974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480179" y="131385"/>
            <a:ext cx="27022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Область применения:</a:t>
            </a:r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</a:t>
            </a:r>
            <a:endParaRPr lang="ru-RU" dirty="0"/>
          </a:p>
        </p:txBody>
      </p:sp>
      <p:sp>
        <p:nvSpPr>
          <p:cNvPr id="34" name="Rectangle 33"/>
          <p:cNvSpPr/>
          <p:nvPr/>
        </p:nvSpPr>
        <p:spPr>
          <a:xfrm>
            <a:off x="3860371" y="485804"/>
            <a:ext cx="21079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Цветоводство</a:t>
            </a:r>
            <a:endParaRPr lang="ru-RU" b="1" dirty="0"/>
          </a:p>
        </p:txBody>
      </p:sp>
      <p:sp>
        <p:nvSpPr>
          <p:cNvPr id="35" name="Rectangle 34"/>
          <p:cNvSpPr/>
          <p:nvPr/>
        </p:nvSpPr>
        <p:spPr>
          <a:xfrm>
            <a:off x="3288303" y="3299423"/>
            <a:ext cx="26799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Ландшафтный дизайн</a:t>
            </a:r>
            <a:endParaRPr lang="ru-RU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91" y="1014121"/>
            <a:ext cx="3615708" cy="2157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329" y="1014121"/>
            <a:ext cx="3615708" cy="2157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391" y="4070071"/>
            <a:ext cx="3615708" cy="21570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4329" y="4070071"/>
            <a:ext cx="3615708" cy="215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72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706" y="6538259"/>
            <a:ext cx="334294" cy="31974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827343" y="224988"/>
            <a:ext cx="12419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АКВАСИН</a:t>
            </a:r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</a:t>
            </a:r>
            <a:endParaRPr lang="ru-RU" dirty="0"/>
          </a:p>
        </p:txBody>
      </p:sp>
      <p:sp>
        <p:nvSpPr>
          <p:cNvPr id="34" name="Rectangle 33"/>
          <p:cNvSpPr/>
          <p:nvPr/>
        </p:nvSpPr>
        <p:spPr>
          <a:xfrm>
            <a:off x="922003" y="579788"/>
            <a:ext cx="1932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Упаковка 50 гр.</a:t>
            </a:r>
            <a:endParaRPr lang="ru-RU" b="1" dirty="0"/>
          </a:p>
        </p:txBody>
      </p:sp>
      <p:sp>
        <p:nvSpPr>
          <p:cNvPr id="35" name="Rectangle 34"/>
          <p:cNvSpPr/>
          <p:nvPr/>
        </p:nvSpPr>
        <p:spPr>
          <a:xfrm>
            <a:off x="3105191" y="4394155"/>
            <a:ext cx="3016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розничных закупок: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93" y="1130790"/>
            <a:ext cx="2054841" cy="1859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086" y="1180182"/>
            <a:ext cx="2000250" cy="18097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21261" y="758994"/>
            <a:ext cx="20744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Упаковка 100 гр.</a:t>
            </a:r>
            <a:endParaRPr lang="ru-R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8288" y="1184829"/>
            <a:ext cx="2000250" cy="18097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22155" y="558939"/>
            <a:ext cx="1758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Упаковка 1 кг.</a:t>
            </a:r>
            <a:endParaRPr lang="ru-RU" b="1" dirty="0"/>
          </a:p>
        </p:txBody>
      </p:sp>
      <p:sp>
        <p:nvSpPr>
          <p:cNvPr id="17" name="Rectangle 16"/>
          <p:cNvSpPr/>
          <p:nvPr/>
        </p:nvSpPr>
        <p:spPr>
          <a:xfrm>
            <a:off x="170343" y="4647886"/>
            <a:ext cx="888469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Для розничных покупателей производится упаковка в качественные, толстостенные п/э пакеты с замком Zip Lock, с развеской 50 гр., 100 гр. и 1 кг. </a:t>
            </a:r>
            <a:endParaRPr lang="ru-RU" sz="2000" b="1" dirty="0">
              <a:solidFill>
                <a:srgbClr val="00B050"/>
              </a:solidFill>
            </a:endParaRPr>
          </a:p>
          <a:p>
            <a:endParaRPr lang="ru-RU" b="1" dirty="0"/>
          </a:p>
        </p:txBody>
      </p:sp>
      <p:sp>
        <p:nvSpPr>
          <p:cNvPr id="18" name="Rectangle 17"/>
          <p:cNvSpPr/>
          <p:nvPr/>
        </p:nvSpPr>
        <p:spPr>
          <a:xfrm>
            <a:off x="3105192" y="3093985"/>
            <a:ext cx="3016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оптовых закупок: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0344" y="3378493"/>
            <a:ext cx="888469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Гидрогель </a:t>
            </a:r>
            <a:r>
              <a:rPr lang="ru-RU" sz="1600" b="1" dirty="0">
                <a:solidFill>
                  <a:srgbClr val="00B050"/>
                </a:solidFill>
              </a:rPr>
              <a:t>(суперабсорбент) «Аквасин» фасуют в бумажные мешки (10 кг) по ГОСТ 2226 марки НМ с вложенным полиэтиленовым мешком по ГОСТ 17811 М8, М9, М10 или ОСТ 6-19-56 (упаковка 11-4) герметизируют одновременным прошивом. Группа фасовки VII. По согласованию с потребителем допускается фасовка продукта в количествах, превышающих группу фасовки. </a:t>
            </a:r>
            <a:r>
              <a:rPr lang="ru-RU" sz="2000" b="1" dirty="0" smtClean="0">
                <a:solidFill>
                  <a:srgbClr val="00B050"/>
                </a:solidFill>
              </a:rPr>
              <a:t>  </a:t>
            </a:r>
            <a:endParaRPr lang="ru-RU" sz="2000" b="1" dirty="0">
              <a:solidFill>
                <a:srgbClr val="00B050"/>
              </a:solidFill>
            </a:endParaRPr>
          </a:p>
          <a:p>
            <a:endParaRPr lang="ru-RU" b="1" dirty="0"/>
          </a:p>
        </p:txBody>
      </p:sp>
      <p:sp>
        <p:nvSpPr>
          <p:cNvPr id="20" name="Rectangle 19"/>
          <p:cNvSpPr/>
          <p:nvPr/>
        </p:nvSpPr>
        <p:spPr>
          <a:xfrm>
            <a:off x="170344" y="5428976"/>
            <a:ext cx="888469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«Аквасин</a:t>
            </a:r>
            <a:r>
              <a:rPr lang="ru-RU" sz="1600" b="1" dirty="0">
                <a:solidFill>
                  <a:srgbClr val="00B050"/>
                </a:solidFill>
              </a:rPr>
              <a:t>» транспортируют всеми видами транспорта в крытых транспортных средствах в соответствии с правилами перевозки грузов, действующими на данном виде транспорта. «Аквасин» в упакованном виде должен храниться в закрытом  сухом складском помещении, в  темном и недоступном для солнечных лучей месте, при температуре не выше 35°С. Срок хранения не ограничен.</a:t>
            </a:r>
            <a:endParaRPr lang="ru-RU" sz="2000" b="1" dirty="0">
              <a:solidFill>
                <a:srgbClr val="00B050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9413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\\NAS\Allgemein\02 Bilderbibliothek\Business - Global\Fotolia_42672362_M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0" name="Rechteck 9"/>
            <p:cNvSpPr/>
            <p:nvPr/>
          </p:nvSpPr>
          <p:spPr bwMode="gray">
            <a:xfrm>
              <a:off x="0" y="1800225"/>
              <a:ext cx="9144000" cy="5057775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66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62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hteck 8"/>
            <p:cNvSpPr/>
            <p:nvPr/>
          </p:nvSpPr>
          <p:spPr bwMode="gray">
            <a:xfrm>
              <a:off x="0" y="4686744"/>
              <a:ext cx="9144000" cy="951289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396000" rtlCol="0" anchor="ctr"/>
            <a:lstStyle/>
            <a:p>
              <a:pPr lvl="0">
                <a:spcBef>
                  <a:spcPct val="0"/>
                </a:spcBef>
              </a:pPr>
              <a:endParaRPr lang="en-US" sz="3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192229" y="4997288"/>
            <a:ext cx="284943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Контакты: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linkClick r:id="rId3"/>
              </a:rPr>
              <a:t>www.amtsibir.ru</a:t>
            </a:r>
            <a:endParaRPr lang="ru-RU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+7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(3852)502-782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+7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983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399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3713</a:t>
            </a:r>
            <a:endParaRPr lang="en-US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+7 903 957 2000</a:t>
            </a:r>
            <a:endParaRPr lang="ru-RU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amtsibir@yandex.ru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006" y="6538259"/>
            <a:ext cx="334294" cy="31974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460" y="3980581"/>
            <a:ext cx="888469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По вопросам сотрудничества и приобретения продукта просьба обращаться в отдел продаж нашей компании по контактам указанным ниже:  </a:t>
            </a:r>
            <a:endParaRPr lang="ru-RU" sz="2000" b="1" dirty="0">
              <a:solidFill>
                <a:srgbClr val="00B050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74857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  <a:lnDef>
      <a:spPr>
        <a:noFill/>
        <a:ln w="19050">
          <a:solidFill>
            <a:srgbClr val="969696"/>
          </a:solidFill>
          <a:prstDash val="sysDot"/>
          <a:round/>
          <a:headEnd/>
          <a:tailEnd/>
        </a:ln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1566</TotalTime>
  <Words>425</Words>
  <Application>Microsoft Office PowerPoint</Application>
  <PresentationFormat>On-screen Show (4:3)</PresentationFormat>
  <Paragraphs>42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Wingdings</vt:lpstr>
      <vt:lpstr>Larissa-Design</vt:lpstr>
      <vt:lpstr>PowerPoint Presentation</vt:lpstr>
      <vt:lpstr>ООО «АМТ» представляет суперабсорбент «Аквасин» разработанный специалистами ООО «ПКФ Сингер» (г. Зеленодольск), совместно с ПАО «Татнефтехиминвест-холдинг (г. Казань) и выпускаемый на производственных площадях ООО «ПКФ Сингер»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Inscale GmbH</Company>
  <LinksUpToDate>false</LinksUpToDate>
  <SharedDoc>false</SharedDoc>
  <HyperlinkBase>www.presentationload.com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D2391 Premium Project Management Toolbox</dc:title>
  <dc:creator>PresentationLoad</dc:creator>
  <dc:description>Professional PowerPoint templates for download</dc:description>
  <cp:lastModifiedBy>Mironov, Evgeny</cp:lastModifiedBy>
  <cp:revision>745</cp:revision>
  <dcterms:created xsi:type="dcterms:W3CDTF">2010-05-21T10:35:54Z</dcterms:created>
  <dcterms:modified xsi:type="dcterms:W3CDTF">2018-03-18T10:16:31Z</dcterms:modified>
</cp:coreProperties>
</file>